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63" r:id="rId5"/>
    <p:sldId id="261" r:id="rId6"/>
    <p:sldId id="264" r:id="rId7"/>
    <p:sldId id="260" r:id="rId8"/>
    <p:sldId id="265" r:id="rId9"/>
    <p:sldId id="266" r:id="rId10"/>
    <p:sldId id="259" r:id="rId11"/>
    <p:sldId id="270" r:id="rId12"/>
    <p:sldId id="269" r:id="rId13"/>
    <p:sldId id="267" r:id="rId14"/>
    <p:sldId id="268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4848"/>
    <a:srgbClr val="FF4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3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5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61C6E-96F5-9342-B65C-E20521694D1E}" type="datetimeFigureOut">
              <a:rPr lang="en-US" smtClean="0"/>
              <a:t>1/29/20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06D92-1BD6-C843-B278-84F005E84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73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41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0899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91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477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313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9920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858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362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833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654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26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02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29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2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06D92-1BD6-C843-B278-84F005E848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74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cjhutto/vaderSentimen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insideairbnb.com/get-the-data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hyperlink" Target="file:///Users/ikhyvicky/Desktop/GA_stuff/January/Ikhwan-Capstone-project-final/LDA_model/firstlda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hyperlink" Target="file:///Users/ikhyvicky/Desktop/GA_stuff/January/Ikhwan-Capstone-project-final/LDA_model/December_lda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A16215-D47D-1C42-98B1-A68F6C93F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969409"/>
            <a:ext cx="8825657" cy="1915647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Comic Sans MS" panose="030F0902030302020204" pitchFamily="66" charset="-128"/>
                <a:ea typeface="Comic Sans MS" panose="030F0902030302020204" pitchFamily="66" charset="-128"/>
              </a:rPr>
              <a:t>Classifying suspicious Airbnb Listings (NY)</a:t>
            </a:r>
            <a:br>
              <a:rPr lang="en-US" b="1" dirty="0">
                <a:solidFill>
                  <a:schemeClr val="tx1"/>
                </a:solidFill>
                <a:latin typeface="Comic Sans MS" panose="030F0902030302020204" pitchFamily="66" charset="-128"/>
                <a:ea typeface="Comic Sans MS" panose="030F0902030302020204" pitchFamily="66" charset="-128"/>
              </a:rPr>
            </a:br>
            <a:r>
              <a:rPr lang="en-US" b="1" dirty="0">
                <a:solidFill>
                  <a:schemeClr val="tx1"/>
                </a:solidFill>
                <a:latin typeface="Comic Sans MS" panose="030F0902030302020204" pitchFamily="66" charset="-128"/>
                <a:ea typeface="Comic Sans MS" panose="030F0902030302020204" pitchFamily="66" charset="-128"/>
              </a:rPr>
              <a:t>Improving overall UX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340E3A-8025-1942-89CD-0880884F0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43808" y="5123369"/>
            <a:ext cx="8825658" cy="8604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omic Sans MS" panose="030F0902030302020204" pitchFamily="66" charset="-128"/>
                <a:ea typeface="Comic Sans MS" panose="030F0902030302020204" pitchFamily="66" charset="-128"/>
              </a:rPr>
              <a:t>A MACAM FAHAM PROJECT BY IKHWAN</a:t>
            </a:r>
          </a:p>
          <a:p>
            <a:r>
              <a:rPr lang="en-US" b="1" dirty="0">
                <a:solidFill>
                  <a:schemeClr val="tx1"/>
                </a:solidFill>
                <a:latin typeface="Comic Sans MS" panose="030F0902030302020204" pitchFamily="66" charset="-128"/>
                <a:ea typeface="Comic Sans MS" panose="030F0902030302020204" pitchFamily="66" charset="-128"/>
              </a:rPr>
              <a:t>DSI(11)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A977EA-5EF2-F444-BF3C-ED79C5319A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5551413" y="948178"/>
            <a:ext cx="1089171" cy="118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439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69" y="206754"/>
            <a:ext cx="8825657" cy="860400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Using VADER for sentiment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60274D-3D84-5644-988D-B8DCEB23CF47}"/>
              </a:ext>
            </a:extLst>
          </p:cNvPr>
          <p:cNvSpPr txBox="1"/>
          <p:nvPr/>
        </p:nvSpPr>
        <p:spPr>
          <a:xfrm>
            <a:off x="777269" y="1765754"/>
            <a:ext cx="5073213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  <a:hlinkClick r:id="rId4"/>
              </a:rPr>
              <a:t>VADER</a:t>
            </a: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 (Valence Aware Dictionary and </a:t>
            </a:r>
            <a:r>
              <a:rPr lang="en-SG" dirty="0" err="1">
                <a:latin typeface="Comic Sans MS" panose="030F0902030302020204" pitchFamily="66" charset="-128"/>
                <a:ea typeface="Comic Sans MS" panose="030F0902030302020204" pitchFamily="66" charset="-128"/>
              </a:rPr>
              <a:t>sEntiment</a:t>
            </a: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 Reasoner) is a lexicon and rule-based sentiment analysis tool that is </a:t>
            </a:r>
            <a:r>
              <a:rPr lang="en-SG" i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specifically attuned to sentiments expressed in social media/reviews</a:t>
            </a:r>
            <a:endParaRPr lang="en-US" i="1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i="1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It doesn’t require any training data but is constructed from a generalizable, valence-based, human-curated gold standard sentiment lexicon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Scored from a range to -1 to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-1 being overall negative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+1 being overall positive</a:t>
            </a: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32934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6A32CF-4158-0142-AD83-B02F62F442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0275" y="1279015"/>
            <a:ext cx="8969935" cy="464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821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791" y="159026"/>
            <a:ext cx="8825657" cy="761971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Making an Informed Decision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1EAA2D-C40E-CF43-A9ED-405EFAA4E54F}"/>
              </a:ext>
            </a:extLst>
          </p:cNvPr>
          <p:cNvSpPr txBox="1"/>
          <p:nvPr/>
        </p:nvSpPr>
        <p:spPr>
          <a:xfrm>
            <a:off x="1022787" y="1494184"/>
            <a:ext cx="5073213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 We have comments grouped based 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5 topics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Sentiment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SG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 What topics are most likely scam related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Host Experience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Host Communication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Overall Experience </a:t>
            </a: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Filter ”scam” listings out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AIRBNB to validate further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Users wont “accidentally” pick listing</a:t>
            </a: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78973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513" y="170013"/>
            <a:ext cx="8825657" cy="1050206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Potential Impacts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1985F8-3807-AD43-8312-DA26952D15F0}"/>
              </a:ext>
            </a:extLst>
          </p:cNvPr>
          <p:cNvSpPr txBox="1"/>
          <p:nvPr/>
        </p:nvSpPr>
        <p:spPr>
          <a:xfrm>
            <a:off x="737513" y="2140229"/>
            <a:ext cx="5073213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 10276 out of 40372 listings deemed  suspicious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25% less likely a person will book a suspicious listing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More positive experience for AIRBNB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0768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534478"/>
            <a:ext cx="8825657" cy="1159537"/>
          </a:xfrm>
        </p:spPr>
        <p:txBody>
          <a:bodyPr/>
          <a:lstStyle/>
          <a:p>
            <a:pPr algn="ctr"/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THANK YOU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14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764" y="216527"/>
            <a:ext cx="8825657" cy="761434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GOAL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FDE2EF9-B8A4-7D42-AD72-412C7921434E}"/>
              </a:ext>
            </a:extLst>
          </p:cNvPr>
          <p:cNvSpPr/>
          <p:nvPr/>
        </p:nvSpPr>
        <p:spPr>
          <a:xfrm>
            <a:off x="5125994" y="1276865"/>
            <a:ext cx="1383957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Listings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22D20734-0B42-0348-A85E-13BC53AF6F5F}"/>
              </a:ext>
            </a:extLst>
          </p:cNvPr>
          <p:cNvSpPr/>
          <p:nvPr/>
        </p:nvSpPr>
        <p:spPr>
          <a:xfrm>
            <a:off x="5012723" y="2749379"/>
            <a:ext cx="1610498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Scam/Legit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7217AF23-4EFF-5C44-BCE7-7BC044140C84}"/>
              </a:ext>
            </a:extLst>
          </p:cNvPr>
          <p:cNvSpPr/>
          <p:nvPr/>
        </p:nvSpPr>
        <p:spPr>
          <a:xfrm>
            <a:off x="1717588" y="2749379"/>
            <a:ext cx="1610498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AIRBNB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EA3D8A3-421C-7048-980C-8B6A2BC8D3F2}"/>
              </a:ext>
            </a:extLst>
          </p:cNvPr>
          <p:cNvSpPr/>
          <p:nvPr/>
        </p:nvSpPr>
        <p:spPr>
          <a:xfrm>
            <a:off x="8439664" y="2774092"/>
            <a:ext cx="1610498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AIRBNB USER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6EBB219-B64C-B747-A41C-E77FD72DDB68}"/>
              </a:ext>
            </a:extLst>
          </p:cNvPr>
          <p:cNvSpPr/>
          <p:nvPr/>
        </p:nvSpPr>
        <p:spPr>
          <a:xfrm>
            <a:off x="1633150" y="5266038"/>
            <a:ext cx="1779374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Further verify listings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A530450-413D-1844-AAD4-9E5A9922132B}"/>
              </a:ext>
            </a:extLst>
          </p:cNvPr>
          <p:cNvSpPr/>
          <p:nvPr/>
        </p:nvSpPr>
        <p:spPr>
          <a:xfrm>
            <a:off x="1717588" y="4005649"/>
            <a:ext cx="1610498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Validate Predictions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6DA4D7D-8BDA-8546-84FE-087F66A11692}"/>
              </a:ext>
            </a:extLst>
          </p:cNvPr>
          <p:cNvSpPr/>
          <p:nvPr/>
        </p:nvSpPr>
        <p:spPr>
          <a:xfrm>
            <a:off x="8349047" y="5103340"/>
            <a:ext cx="1779374" cy="842319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Cluster </a:t>
            </a:r>
          </a:p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+</a:t>
            </a:r>
          </a:p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Recommend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6924884-BE04-A64F-BBA9-ADCD86A67A5D}"/>
              </a:ext>
            </a:extLst>
          </p:cNvPr>
          <p:cNvSpPr/>
          <p:nvPr/>
        </p:nvSpPr>
        <p:spPr>
          <a:xfrm>
            <a:off x="8439664" y="3924299"/>
            <a:ext cx="1610498" cy="842319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Filter out ‘SCAM’ Listings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2155D11-BB2B-F54F-AF1D-DB30C77FDB6B}"/>
              </a:ext>
            </a:extLst>
          </p:cNvPr>
          <p:cNvCxnSpPr>
            <a:stCxn id="7" idx="2"/>
            <a:endCxn id="22" idx="0"/>
          </p:cNvCxnSpPr>
          <p:nvPr/>
        </p:nvCxnSpPr>
        <p:spPr>
          <a:xfrm flipH="1">
            <a:off x="5817972" y="1956486"/>
            <a:ext cx="1" cy="792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F9C6676-2619-AE48-88F3-C8EAE9A57D4A}"/>
              </a:ext>
            </a:extLst>
          </p:cNvPr>
          <p:cNvCxnSpPr>
            <a:stCxn id="22" idx="1"/>
            <a:endCxn id="23" idx="3"/>
          </p:cNvCxnSpPr>
          <p:nvPr/>
        </p:nvCxnSpPr>
        <p:spPr>
          <a:xfrm flipH="1">
            <a:off x="3328086" y="3089190"/>
            <a:ext cx="1684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CD42654-D7ED-1B45-B13E-C5965F86E5CB}"/>
              </a:ext>
            </a:extLst>
          </p:cNvPr>
          <p:cNvCxnSpPr>
            <a:stCxn id="22" idx="3"/>
            <a:endCxn id="24" idx="1"/>
          </p:cNvCxnSpPr>
          <p:nvPr/>
        </p:nvCxnSpPr>
        <p:spPr>
          <a:xfrm>
            <a:off x="6623221" y="3089190"/>
            <a:ext cx="1816443" cy="247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A8CA690-9407-4742-BF2C-D000D154EE5F}"/>
              </a:ext>
            </a:extLst>
          </p:cNvPr>
          <p:cNvCxnSpPr>
            <a:stCxn id="23" idx="2"/>
            <a:endCxn id="26" idx="0"/>
          </p:cNvCxnSpPr>
          <p:nvPr/>
        </p:nvCxnSpPr>
        <p:spPr>
          <a:xfrm>
            <a:off x="2522837" y="3429000"/>
            <a:ext cx="0" cy="5766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34DD829-2CA4-C14F-AD19-336931153783}"/>
              </a:ext>
            </a:extLst>
          </p:cNvPr>
          <p:cNvCxnSpPr>
            <a:stCxn id="26" idx="2"/>
            <a:endCxn id="25" idx="0"/>
          </p:cNvCxnSpPr>
          <p:nvPr/>
        </p:nvCxnSpPr>
        <p:spPr>
          <a:xfrm>
            <a:off x="2522837" y="4685270"/>
            <a:ext cx="0" cy="580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6CCE908-782C-9244-B53E-19F2A7B394FD}"/>
              </a:ext>
            </a:extLst>
          </p:cNvPr>
          <p:cNvCxnSpPr>
            <a:stCxn id="24" idx="2"/>
            <a:endCxn id="28" idx="0"/>
          </p:cNvCxnSpPr>
          <p:nvPr/>
        </p:nvCxnSpPr>
        <p:spPr>
          <a:xfrm>
            <a:off x="9244913" y="3453713"/>
            <a:ext cx="0" cy="470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AA5FCF1-D880-A844-B43F-C96A212BC1C0}"/>
              </a:ext>
            </a:extLst>
          </p:cNvPr>
          <p:cNvCxnSpPr>
            <a:stCxn id="28" idx="2"/>
            <a:endCxn id="27" idx="0"/>
          </p:cNvCxnSpPr>
          <p:nvPr/>
        </p:nvCxnSpPr>
        <p:spPr>
          <a:xfrm flipH="1">
            <a:off x="9238734" y="4766618"/>
            <a:ext cx="6179" cy="336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Diamond 38">
            <a:extLst>
              <a:ext uri="{FF2B5EF4-FFF2-40B4-BE49-F238E27FC236}">
                <a16:creationId xmlns:a16="http://schemas.microsoft.com/office/drawing/2014/main" id="{EA78B6D5-3F88-1E4B-9758-33923053417A}"/>
              </a:ext>
            </a:extLst>
          </p:cNvPr>
          <p:cNvSpPr/>
          <p:nvPr/>
        </p:nvSpPr>
        <p:spPr>
          <a:xfrm>
            <a:off x="5980669" y="2010031"/>
            <a:ext cx="2162426" cy="685801"/>
          </a:xfrm>
          <a:prstGeom prst="diamond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Predict</a:t>
            </a:r>
          </a:p>
        </p:txBody>
      </p:sp>
    </p:spTree>
    <p:extLst>
      <p:ext uri="{BB962C8B-B14F-4D97-AF65-F5344CB8AC3E}">
        <p14:creationId xmlns:p14="http://schemas.microsoft.com/office/powerpoint/2010/main" val="426873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38" y="388425"/>
            <a:ext cx="8825657" cy="724364"/>
          </a:xfrm>
        </p:spPr>
        <p:txBody>
          <a:bodyPr/>
          <a:lstStyle/>
          <a:p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Project Motivation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265FE5-CB43-024D-8D87-667F2D02DC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14" y="1747383"/>
            <a:ext cx="5647868" cy="22581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200DDF-AC5D-FE49-BD52-C4189A4DEA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467" y="4310250"/>
            <a:ext cx="3746500" cy="2222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D258F2-91D3-CB47-B519-74BC382868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0032" y="1823541"/>
            <a:ext cx="3746501" cy="463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641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345989"/>
            <a:ext cx="8825657" cy="662580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Datasets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84AD85-9CA1-9B46-9C54-577D08BC41A9}"/>
              </a:ext>
            </a:extLst>
          </p:cNvPr>
          <p:cNvSpPr txBox="1"/>
          <p:nvPr/>
        </p:nvSpPr>
        <p:spPr>
          <a:xfrm>
            <a:off x="889687" y="1408671"/>
            <a:ext cx="4497860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NY December 2019 Listings 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200 +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40372 rows (listings)</a:t>
            </a: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NY December 2019 Reviews 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6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1000,000+ rows (comments)</a:t>
            </a: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NY January Listings 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200 +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40000+ rows (listings)</a:t>
            </a: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NY January Comments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6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100000+ rows (comments)</a:t>
            </a: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Extracted from: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hlinkClick r:id="rId4"/>
              </a:rPr>
              <a:t>http://insideairbnb.com/get-the-data.html</a:t>
            </a: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BC96B-1419-5A4B-9EBD-BD6E1217C119}"/>
              </a:ext>
            </a:extLst>
          </p:cNvPr>
          <p:cNvSpPr txBox="1"/>
          <p:nvPr/>
        </p:nvSpPr>
        <p:spPr>
          <a:xfrm>
            <a:off x="5766367" y="3136612"/>
            <a:ext cx="59806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NO TARGET COLUMN!!!!</a:t>
            </a:r>
          </a:p>
        </p:txBody>
      </p:sp>
    </p:spTree>
    <p:extLst>
      <p:ext uri="{BB962C8B-B14F-4D97-AF65-F5344CB8AC3E}">
        <p14:creationId xmlns:p14="http://schemas.microsoft.com/office/powerpoint/2010/main" val="4148087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891" y="284206"/>
            <a:ext cx="8825657" cy="761434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Quick Focus Change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320127-1F8D-5548-8BE3-1871AF981744}"/>
              </a:ext>
            </a:extLst>
          </p:cNvPr>
          <p:cNvSpPr txBox="1"/>
          <p:nvPr/>
        </p:nvSpPr>
        <p:spPr>
          <a:xfrm>
            <a:off x="859859" y="1495169"/>
            <a:ext cx="449786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No initial indication of what is a scam listing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How do you quantify a scam listing?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Compare listings in January vs December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Missing listings are indicative of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Owner Removal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Non-AIRBNB compliant (suspicious)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25000+ listings ”removed”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347142 comments to work with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Renamed “Removed-dataset”</a:t>
            </a: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4029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32" y="359819"/>
            <a:ext cx="8825657" cy="860400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PROCESS WORK-FLOW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E9B9AA-4EDD-7942-B603-453877441EF2}"/>
              </a:ext>
            </a:extLst>
          </p:cNvPr>
          <p:cNvSpPr txBox="1"/>
          <p:nvPr/>
        </p:nvSpPr>
        <p:spPr>
          <a:xfrm>
            <a:off x="736290" y="1717590"/>
            <a:ext cx="478717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Tokenize/Lemmatize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Topic modeling (Grouping similar words)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K-means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Agglomerative clustering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Latent Dirichlet allocation (</a:t>
            </a:r>
            <a:r>
              <a:rPr lang="en-SG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LDA</a:t>
            </a: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)</a:t>
            </a: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Sentiment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Differentiate  +</a:t>
            </a:r>
            <a:r>
              <a:rPr lang="en-US" dirty="0" err="1">
                <a:latin typeface="Comic Sans MS" panose="030F0902030302020204" pitchFamily="66" charset="-128"/>
                <a:ea typeface="Comic Sans MS" panose="030F0902030302020204" pitchFamily="66" charset="-128"/>
              </a:rPr>
              <a:t>ve</a:t>
            </a: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/-</a:t>
            </a:r>
            <a:r>
              <a:rPr lang="en-US" dirty="0" err="1">
                <a:latin typeface="Comic Sans MS" panose="030F0902030302020204" pitchFamily="66" charset="-128"/>
                <a:ea typeface="Comic Sans MS" panose="030F0902030302020204" pitchFamily="66" charset="-128"/>
              </a:rPr>
              <a:t>ve</a:t>
            </a: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 comments</a:t>
            </a: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Group comments into topics and sentiment</a:t>
            </a: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C2EFF2B-D805-204D-960A-266F637C0E98}"/>
              </a:ext>
            </a:extLst>
          </p:cNvPr>
          <p:cNvSpPr/>
          <p:nvPr/>
        </p:nvSpPr>
        <p:spPr>
          <a:xfrm>
            <a:off x="7856837" y="3774990"/>
            <a:ext cx="1383957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Clustering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AE4B80E-1F10-7C41-A2CE-F784E0BFDACE}"/>
              </a:ext>
            </a:extLst>
          </p:cNvPr>
          <p:cNvSpPr/>
          <p:nvPr/>
        </p:nvSpPr>
        <p:spPr>
          <a:xfrm>
            <a:off x="8750642" y="2642286"/>
            <a:ext cx="1383957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Tokenize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3289247-102B-CD48-8E82-3E1641CB48B5}"/>
              </a:ext>
            </a:extLst>
          </p:cNvPr>
          <p:cNvSpPr/>
          <p:nvPr/>
        </p:nvSpPr>
        <p:spPr>
          <a:xfrm>
            <a:off x="9714469" y="3774989"/>
            <a:ext cx="1383957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Sentiment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4978A38-B90E-324F-870A-87AB6847ED03}"/>
              </a:ext>
            </a:extLst>
          </p:cNvPr>
          <p:cNvSpPr/>
          <p:nvPr/>
        </p:nvSpPr>
        <p:spPr>
          <a:xfrm>
            <a:off x="8750642" y="4907695"/>
            <a:ext cx="1383957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Outcome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FE9F69-C161-C645-B11D-BFAD6A76F085}"/>
              </a:ext>
            </a:extLst>
          </p:cNvPr>
          <p:cNvCxnSpPr>
            <a:stCxn id="8" idx="2"/>
            <a:endCxn id="7" idx="0"/>
          </p:cNvCxnSpPr>
          <p:nvPr/>
        </p:nvCxnSpPr>
        <p:spPr>
          <a:xfrm flipH="1">
            <a:off x="8548816" y="3321907"/>
            <a:ext cx="893805" cy="453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D0F568F-E218-0C49-A971-C8EA2227C480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9442621" y="3321907"/>
            <a:ext cx="963827" cy="453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BCD57CB-912C-1B46-838C-2E9924629644}"/>
              </a:ext>
            </a:extLst>
          </p:cNvPr>
          <p:cNvCxnSpPr>
            <a:stCxn id="7" idx="2"/>
            <a:endCxn id="10" idx="0"/>
          </p:cNvCxnSpPr>
          <p:nvPr/>
        </p:nvCxnSpPr>
        <p:spPr>
          <a:xfrm>
            <a:off x="8548816" y="4454611"/>
            <a:ext cx="893805" cy="4530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2CF8154-9EB5-4342-AE05-4B5019F2854F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9442621" y="4454610"/>
            <a:ext cx="963827" cy="453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59CC70A-6C93-0A46-A286-E393C0A1BCE4}"/>
              </a:ext>
            </a:extLst>
          </p:cNvPr>
          <p:cNvSpPr/>
          <p:nvPr/>
        </p:nvSpPr>
        <p:spPr>
          <a:xfrm>
            <a:off x="8750641" y="1622854"/>
            <a:ext cx="1383957" cy="679621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Comments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3A7CF08-FE01-7B46-B0FC-C9C545D99A5F}"/>
              </a:ext>
            </a:extLst>
          </p:cNvPr>
          <p:cNvCxnSpPr>
            <a:stCxn id="22" idx="2"/>
            <a:endCxn id="8" idx="0"/>
          </p:cNvCxnSpPr>
          <p:nvPr/>
        </p:nvCxnSpPr>
        <p:spPr>
          <a:xfrm>
            <a:off x="9442620" y="2302475"/>
            <a:ext cx="1" cy="339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105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384421"/>
            <a:ext cx="8825657" cy="860400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Why LDA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E1DC37-4AC2-1F42-B5A8-CCB9061C8FB7}"/>
              </a:ext>
            </a:extLst>
          </p:cNvPr>
          <p:cNvSpPr txBox="1"/>
          <p:nvPr/>
        </p:nvSpPr>
        <p:spPr>
          <a:xfrm>
            <a:off x="780605" y="2281684"/>
            <a:ext cx="4787179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Classify text/sentence in a document to a particular topic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Builds topic per document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Words per topic model based on their probabilities to be in each topic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No words exclusive to just one topic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Retains meaning</a:t>
            </a:r>
          </a:p>
          <a:p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67134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342900"/>
            <a:ext cx="7577565" cy="1412914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LDA MODEL ON “REMOVED” DATASET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219885-62FE-C546-93DF-287D66D1C261}"/>
              </a:ext>
            </a:extLst>
          </p:cNvPr>
          <p:cNvSpPr txBox="1"/>
          <p:nvPr/>
        </p:nvSpPr>
        <p:spPr>
          <a:xfrm>
            <a:off x="797502" y="2415209"/>
            <a:ext cx="4787179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Inputs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Dictionary( comments)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Corpus (lemmatized words in dictionary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No of topics needed: 20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No of cores used : n-1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Outputs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20 topics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Perplexity score: -8.7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Coherence score: 0.49</a:t>
            </a: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  <p:pic>
        <p:nvPicPr>
          <p:cNvPr id="7" name="Picture 6">
            <a:hlinkClick r:id="rId4" action="ppaction://hlinkfile"/>
            <a:extLst>
              <a:ext uri="{FF2B5EF4-FFF2-40B4-BE49-F238E27FC236}">
                <a16:creationId xmlns:a16="http://schemas.microsoft.com/office/drawing/2014/main" id="{BA118BEE-0D17-4649-9912-039D420EC6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5248" y="2415209"/>
            <a:ext cx="6069530" cy="367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651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20" y="303144"/>
            <a:ext cx="8267341" cy="1412914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2</a:t>
            </a:r>
            <a:r>
              <a:rPr lang="en-US" baseline="30000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nd</a:t>
            </a: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 LDA MODEL ON “REMOVED” DATASET (Updated)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219885-62FE-C546-93DF-287D66D1C261}"/>
              </a:ext>
            </a:extLst>
          </p:cNvPr>
          <p:cNvSpPr txBox="1"/>
          <p:nvPr/>
        </p:nvSpPr>
        <p:spPr>
          <a:xfrm>
            <a:off x="638120" y="1825853"/>
            <a:ext cx="5166332" cy="10341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Translated </a:t>
            </a:r>
            <a:r>
              <a:rPr lang="en-US" dirty="0" err="1">
                <a:latin typeface="Comic Sans MS" panose="030F0902030302020204" pitchFamily="66" charset="-128"/>
                <a:ea typeface="Comic Sans MS" panose="030F0902030302020204" pitchFamily="66" charset="-128"/>
              </a:rPr>
              <a:t>non-english</a:t>
            </a: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 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Decide on number of topics we want (5)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 err="1">
                <a:latin typeface="Comic Sans MS" panose="030F0902030302020204" pitchFamily="66" charset="-128"/>
                <a:ea typeface="Comic Sans MS" panose="030F0902030302020204" pitchFamily="66" charset="-128"/>
              </a:rPr>
              <a:t>Aparment</a:t>
            </a: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 facilities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Host Experience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Location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Host Communication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SG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Overall Experience</a:t>
            </a: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Outputs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5 distinct topics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Coherence score: 0.55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mic Sans MS" panose="030F0902030302020204" pitchFamily="66" charset="-128"/>
                <a:ea typeface="Comic Sans MS" panose="030F0902030302020204" pitchFamily="66" charset="-128"/>
              </a:rPr>
              <a:t>Hypertuning</a:t>
            </a: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Parameters changed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Alpha [0.1-1,symmetric,assymetric]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Beta [0,1]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Best model : alpha=1, beta=0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Coherence score: 0.61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55247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8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F5B1-93FB-D142-A32F-F1D31CF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20" y="303144"/>
            <a:ext cx="8267341" cy="1412914"/>
          </a:xfrm>
        </p:spPr>
        <p:txBody>
          <a:bodyPr/>
          <a:lstStyle/>
          <a:p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LDA MODEL ON December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07E66-43D1-6A48-B7B2-B788C0C33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20" t="21364" r="35777" b="21177"/>
          <a:stretch/>
        </p:blipFill>
        <p:spPr>
          <a:xfrm>
            <a:off x="11664778" y="6295936"/>
            <a:ext cx="436724" cy="4736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219885-62FE-C546-93DF-287D66D1C261}"/>
              </a:ext>
            </a:extLst>
          </p:cNvPr>
          <p:cNvSpPr txBox="1"/>
          <p:nvPr/>
        </p:nvSpPr>
        <p:spPr>
          <a:xfrm>
            <a:off x="757389" y="2401858"/>
            <a:ext cx="507321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Outputs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5 distinct topics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Coherence score: 0.60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Not much different from test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902030302020204" pitchFamily="66" charset="-128"/>
                <a:ea typeface="Comic Sans MS" panose="030F0902030302020204" pitchFamily="66" charset="-128"/>
              </a:rPr>
              <a:t>Model generalizes well</a:t>
            </a:r>
          </a:p>
          <a:p>
            <a:pPr lvl="2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  <a:p>
            <a:pPr lvl="1"/>
            <a:endParaRPr lang="en-US" dirty="0">
              <a:latin typeface="Comic Sans MS" panose="030F0902030302020204" pitchFamily="66" charset="-128"/>
              <a:ea typeface="Comic Sans MS" panose="030F0902030302020204" pitchFamily="66" charset="-128"/>
            </a:endParaRPr>
          </a:p>
        </p:txBody>
      </p:sp>
      <p:pic>
        <p:nvPicPr>
          <p:cNvPr id="3" name="Picture 2">
            <a:hlinkClick r:id="rId4" action="ppaction://hlinkfile"/>
            <a:extLst>
              <a:ext uri="{FF2B5EF4-FFF2-40B4-BE49-F238E27FC236}">
                <a16:creationId xmlns:a16="http://schemas.microsoft.com/office/drawing/2014/main" id="{1D8FC002-F5A1-204A-9C96-446F08968D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1554" y="2027583"/>
            <a:ext cx="558305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6316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Rausch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FE4C4E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2794</TotalTime>
  <Words>542</Words>
  <Application>Microsoft Macintosh PowerPoint</Application>
  <PresentationFormat>Widescreen</PresentationFormat>
  <Paragraphs>280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Century Gothic</vt:lpstr>
      <vt:lpstr>Comic Sans MS</vt:lpstr>
      <vt:lpstr>Arial</vt:lpstr>
      <vt:lpstr>Calibri</vt:lpstr>
      <vt:lpstr>Wingdings 3</vt:lpstr>
      <vt:lpstr>Ion</vt:lpstr>
      <vt:lpstr>Classifying suspicious Airbnb Listings (NY) Improving overall UX </vt:lpstr>
      <vt:lpstr>Project Motivation </vt:lpstr>
      <vt:lpstr>Datasets</vt:lpstr>
      <vt:lpstr>Quick Focus Change</vt:lpstr>
      <vt:lpstr>PROCESS WORK-FLOW</vt:lpstr>
      <vt:lpstr>Why LDA model</vt:lpstr>
      <vt:lpstr>LDA MODEL ON “REMOVED” DATASET </vt:lpstr>
      <vt:lpstr>2nd LDA MODEL ON “REMOVED” DATASET (Updated)</vt:lpstr>
      <vt:lpstr>LDA MODEL ON December Dataset</vt:lpstr>
      <vt:lpstr>Using VADER for sentiment analysis</vt:lpstr>
      <vt:lpstr>PowerPoint Presentation</vt:lpstr>
      <vt:lpstr>Making an Informed Decision</vt:lpstr>
      <vt:lpstr>Potential Impacts</vt:lpstr>
      <vt:lpstr>THANK YOU </vt:lpstr>
      <vt:lpstr>GOAL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ikhwan bin wahid</dc:creator>
  <cp:lastModifiedBy>muhammad ikhwan bin wahid</cp:lastModifiedBy>
  <cp:revision>36</cp:revision>
  <dcterms:created xsi:type="dcterms:W3CDTF">2020-01-29T02:14:44Z</dcterms:created>
  <dcterms:modified xsi:type="dcterms:W3CDTF">2020-01-31T00:48:59Z</dcterms:modified>
</cp:coreProperties>
</file>

<file path=docProps/thumbnail.jpeg>
</file>